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9144000"/>
  <p:notesSz cx="6858000" cy="9144000"/>
  <p:embeddedFontLs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t/>
            </a:r>
            <a:endParaRPr/>
          </a:p>
          <a:p>
            <a:pPr lvl="2">
              <a:spcBef>
                <a:spcPts val="0"/>
              </a:spcBef>
            </a:pPr>
            <a:r>
              <a:t/>
            </a:r>
            <a:endParaRPr/>
          </a:p>
          <a:p>
            <a:pPr lvl="3">
              <a:spcBef>
                <a:spcPts val="0"/>
              </a:spcBef>
            </a:pPr>
            <a:r>
              <a:t/>
            </a:r>
            <a:endParaRPr/>
          </a:p>
          <a:p>
            <a:pPr lvl="4">
              <a:spcBef>
                <a:spcPts val="0"/>
              </a:spcBef>
            </a:pPr>
            <a:r>
              <a:t/>
            </a:r>
            <a:endParaRPr/>
          </a:p>
          <a:p>
            <a:pPr lvl="5">
              <a:spcBef>
                <a:spcPts val="0"/>
              </a:spcBef>
            </a:pPr>
            <a:r>
              <a:t/>
            </a:r>
            <a:endParaRPr/>
          </a:p>
          <a:p>
            <a:pPr lvl="6">
              <a:spcBef>
                <a:spcPts val="0"/>
              </a:spcBef>
            </a:pPr>
            <a:r>
              <a:t/>
            </a:r>
            <a:endParaRPr/>
          </a:p>
          <a:p>
            <a:pPr lvl="7">
              <a:spcBef>
                <a:spcPts val="0"/>
              </a:spcBef>
            </a:pPr>
            <a:r>
              <a:t/>
            </a:r>
            <a:endParaRPr/>
          </a:p>
          <a:p>
            <a:pPr lvl="8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jpg"/><Relationship Id="rId4" Type="http://schemas.openxmlformats.org/officeDocument/2006/relationships/hyperlink" Target="https://gist.github.com/staltz/868e7e9bc2a7b8c1f75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jpg"/><Relationship Id="rId4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jpg"/><Relationship Id="rId4" Type="http://schemas.openxmlformats.org/officeDocument/2006/relationships/hyperlink" Target="https://github.com/lihaoyi/scala.rx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jpg"/><Relationship Id="rId4" Type="http://schemas.openxmlformats.org/officeDocument/2006/relationships/image" Target="../media/image08.png"/><Relationship Id="rId5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2.jpg"/><Relationship Id="rId4" Type="http://schemas.openxmlformats.org/officeDocument/2006/relationships/image" Target="../media/image0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2.jp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2.jp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jpg"/><Relationship Id="rId4" Type="http://schemas.openxmlformats.org/officeDocument/2006/relationships/image" Target="../media/image17.png"/><Relationship Id="rId5" Type="http://schemas.openxmlformats.org/officeDocument/2006/relationships/hyperlink" Target="https://en.wikipedia.org/wiki/Microsoft" TargetMode="External"/><Relationship Id="rId6" Type="http://schemas.openxmlformats.org/officeDocument/2006/relationships/hyperlink" Target="https://en.wikipedia.org/wiki/Microsoft_Exce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2.jpg"/><Relationship Id="rId4" Type="http://schemas.openxmlformats.org/officeDocument/2006/relationships/hyperlink" Target="http://timeService.com" TargetMode="External"/><Relationship Id="rId5" Type="http://schemas.openxmlformats.org/officeDocument/2006/relationships/hyperlink" Target="http://myService2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2.jp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2.jp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2.jpg"/><Relationship Id="rId4" Type="http://schemas.openxmlformats.org/officeDocument/2006/relationships/image" Target="../media/image0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2.jpg"/><Relationship Id="rId4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2.jp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2.jp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2.jp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2.jp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2.jp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2.jpg"/><Relationship Id="rId4" Type="http://schemas.openxmlformats.org/officeDocument/2006/relationships/image" Target="../media/image21.png"/><Relationship Id="rId11" Type="http://schemas.openxmlformats.org/officeDocument/2006/relationships/hyperlink" Target="https://en.wikipedia.org/wiki/Ericsson" TargetMode="External"/><Relationship Id="rId10" Type="http://schemas.openxmlformats.org/officeDocument/2006/relationships/hyperlink" Target="https://en.wikipedia.org/wiki/Proprietary_programming_language" TargetMode="External"/><Relationship Id="rId9" Type="http://schemas.openxmlformats.org/officeDocument/2006/relationships/hyperlink" Target="https://en.wikipedia.org/wiki/Hot_swapping" TargetMode="External"/><Relationship Id="rId5" Type="http://schemas.openxmlformats.org/officeDocument/2006/relationships/hyperlink" Target="https://en.wikipedia.org/wiki/Distributed_computing" TargetMode="External"/><Relationship Id="rId6" Type="http://schemas.openxmlformats.org/officeDocument/2006/relationships/hyperlink" Target="https://en.wikipedia.org/wiki/Fault-tolerance" TargetMode="External"/><Relationship Id="rId7" Type="http://schemas.openxmlformats.org/officeDocument/2006/relationships/hyperlink" Target="https://en.wikipedia.org/wiki/High_availability" TargetMode="External"/><Relationship Id="rId8" Type="http://schemas.openxmlformats.org/officeDocument/2006/relationships/hyperlink" Target="https://en.wikipedia.org/wiki/Uptim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02.jpg"/><Relationship Id="rId4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2.jpg"/><Relationship Id="rId4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0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jp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jp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Relationship Id="rId4" Type="http://schemas.openxmlformats.org/officeDocument/2006/relationships/image" Target="../media/image04.gif"/><Relationship Id="rId5" Type="http://schemas.openxmlformats.org/officeDocument/2006/relationships/hyperlink" Target="https://en.wikipedia.org/wiki/Reactive_programm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200">
                <a:solidFill>
                  <a:schemeClr val="dk1"/>
                </a:solidFill>
              </a:rPr>
              <a:t>Reactive, Concurrent,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5200">
                <a:solidFill>
                  <a:schemeClr val="dk1"/>
                </a:solidFill>
              </a:rPr>
              <a:t>Asynchronous</a:t>
            </a:r>
          </a:p>
        </p:txBody>
      </p:sp>
      <p:sp>
        <p:nvSpPr>
          <p:cNvPr id="90" name="Shape 90"/>
          <p:cNvSpPr txBox="1"/>
          <p:nvPr>
            <p:ph idx="1" type="subTitle"/>
          </p:nvPr>
        </p:nvSpPr>
        <p:spPr>
          <a:xfrm>
            <a:off x="1324325" y="4242650"/>
            <a:ext cx="6765000" cy="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rgbClr val="0000FF"/>
                </a:solidFill>
              </a:rPr>
              <a:t>carlos.hernandez@liferay.com</a:t>
            </a:r>
          </a:p>
          <a:p>
            <a:pPr indent="0" lvl="0" marL="0" marR="0" rtl="0" algn="ctr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t/>
            </a:r>
            <a:endParaRPr sz="3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SzPct val="250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Definition for Reactive Programming?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11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US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Reactive programming is programming with asynchronous</a:t>
            </a:r>
            <a:r>
              <a:rPr b="1" lang="en-US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2400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streams</a:t>
            </a:r>
            <a:r>
              <a:rPr b="1" lang="en-US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b="1" lang="en-US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-US" sz="11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b="1" lang="en-US" sz="11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https://gist.github.com/staltz/868e7e9bc2a7b8c1f754</a:t>
            </a:r>
            <a:r>
              <a:rPr b="1" lang="en-US"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These data streams could be anything, not just click and hover </a:t>
            </a:r>
            <a:r>
              <a:rPr b="1" lang="en-US" sz="2400">
                <a:solidFill>
                  <a:srgbClr val="274E1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events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Streams are cheap and ubiquitous, anything can be a stream: variables, user inputs, properties, caches, data structures, 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stream is a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sequence of ongoing events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ordered in time. It can emit a value (of some type), an error, or a "completed" signal.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We capture these emitted events only </a:t>
            </a:r>
            <a:r>
              <a:rPr b="1" lang="en-US" sz="2400">
                <a:solidFill>
                  <a:srgbClr val="274E1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asynchronously</a:t>
            </a:r>
            <a:r>
              <a:rPr b="1" lang="en-US">
                <a:solidFill>
                  <a:srgbClr val="274E1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>
                <a:solidFill>
                  <a:srgbClr val="274E1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callbacks</a:t>
            </a:r>
            <a:r>
              <a:rPr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Observer Design Pattern)</a:t>
            </a:r>
            <a:r>
              <a:rPr b="1" lang="en-US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The “Observer” design pattern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2261062"/>
            <a:ext cx="47625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103900" y="4803725"/>
            <a:ext cx="5029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Drawbacks: Memory leaks risk, explicit registration and deregistration, or use of weak references.</a:t>
            </a:r>
            <a:r>
              <a:rPr lang="en-US" sz="1050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Using a framework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006600" y="1913275"/>
            <a:ext cx="73617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https://github.com/lihaoyi/scala.rx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import rx._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(see examples)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4364500" y="544287"/>
            <a:ext cx="49491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Using a framework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62" y="73537"/>
            <a:ext cx="399097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6912" y="1723875"/>
            <a:ext cx="77628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idx="4294967295"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Some thoughts on Asynchrony</a:t>
            </a:r>
          </a:p>
        </p:txBody>
      </p:sp>
      <p:sp>
        <p:nvSpPr>
          <p:cNvPr id="196" name="Shape 196"/>
          <p:cNvSpPr txBox="1"/>
          <p:nvPr>
            <p:ph idx="4294967295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Why is it so important?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Asynchrony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006600" y="1913275"/>
            <a:ext cx="73617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Example: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Let’s compare nodejs (javascript) with java or scala (we won’t show the code, just the execution)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Asynchrony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1006600" y="1913275"/>
            <a:ext cx="7361700" cy="3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>
                <a:solidFill>
                  <a:srgbClr val="990000"/>
                </a:solidFill>
                <a:highlight>
                  <a:srgbClr val="FFFFFF"/>
                </a:highlight>
              </a:rPr>
              <a:t>Great, then why don’t we run everything asynchronously and forget about it?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52525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38761D"/>
                </a:solidFill>
                <a:highlight>
                  <a:srgbClr val="FFFFFF"/>
                </a:highlight>
              </a:rPr>
              <a:t>Because not everything can be Asynchronous!!! We need some coordination.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Problem-&gt;Solution-&gt;New problems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006600" y="1913275"/>
            <a:ext cx="73617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Welcome to the concurrent programing world!!</a:t>
            </a: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r>
              <a:rPr lang="en-US" sz="2400">
                <a:solidFill>
                  <a:srgbClr val="252525"/>
                </a:solidFill>
                <a:highlight>
                  <a:srgbClr val="FFFFFF"/>
                </a:highlight>
              </a:rPr>
              <a:t>The world of deadlocks and race conditions, where programs are hard to debug and never work the first time you write them and you don’t know why</a:t>
            </a: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…-&gt;New problems-&gt;New Solutions...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1006600" y="1913275"/>
            <a:ext cx="73617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  <a:t>We need high level synchronization mechanisms that make our life easier!</a:t>
            </a: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r>
              <a:rPr lang="en-US" sz="2400">
                <a:solidFill>
                  <a:srgbClr val="252525"/>
                </a:solidFill>
                <a:highlight>
                  <a:srgbClr val="FFFFFF"/>
                </a:highlight>
              </a:rPr>
              <a:t>Keep reading...</a:t>
            </a: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  <a:br>
              <a:rPr lang="en-US" sz="3600">
                <a:solidFill>
                  <a:srgbClr val="252525"/>
                </a:solidFill>
                <a:highlight>
                  <a:srgbClr val="FFFFFF"/>
                </a:highlight>
              </a:rPr>
            </a:b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Futures and Promises</a:t>
            </a:r>
          </a:p>
        </p:txBody>
      </p:sp>
      <p:sp>
        <p:nvSpPr>
          <p:cNvPr id="231" name="Shape 231"/>
          <p:cNvSpPr txBox="1"/>
          <p:nvPr>
            <p:ph idx="4294967295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What are they used for? Wow are they used?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4294967295"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What is Reactive Programming?!</a:t>
            </a:r>
          </a:p>
        </p:txBody>
      </p:sp>
      <p:sp>
        <p:nvSpPr>
          <p:cNvPr id="97" name="Shape 97"/>
          <p:cNvSpPr txBox="1"/>
          <p:nvPr>
            <p:ph idx="4294967295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Understanding the kind of problems that reactive programming solves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Concurrency primitives are too low level</a:t>
            </a:r>
          </a:p>
        </p:txBody>
      </p:sp>
      <p:sp>
        <p:nvSpPr>
          <p:cNvPr id="238" name="Shape 238"/>
          <p:cNvSpPr txBox="1"/>
          <p:nvPr/>
        </p:nvSpPr>
        <p:spPr>
          <a:xfrm rot="-121519">
            <a:off x="1140494" y="1586055"/>
            <a:ext cx="7113543" cy="35644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Java's low-level concurrency primitives (</a:t>
            </a:r>
            <a:r>
              <a:rPr b="1" lang="en-US" sz="1800">
                <a:solidFill>
                  <a:srgbClr val="7C18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synchronized</a:t>
            </a:r>
            <a:r>
              <a:rPr b="1" lang="en-US" sz="18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1" lang="en-US" sz="1800">
                <a:solidFill>
                  <a:srgbClr val="7C18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volatile</a:t>
            </a:r>
            <a:r>
              <a:rPr b="1" lang="en-US" sz="18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-US" sz="1800">
                <a:solidFill>
                  <a:srgbClr val="7C18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wait()</a:t>
            </a:r>
            <a:r>
              <a:rPr b="1" lang="en-US" sz="18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-US" sz="1800">
                <a:solidFill>
                  <a:srgbClr val="7C18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notify()</a:t>
            </a: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-US" sz="1800">
                <a:solidFill>
                  <a:srgbClr val="7C1806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notifyAll()</a:t>
            </a: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) aren't easy to use correctly. Threading hazards like </a:t>
            </a:r>
            <a:r>
              <a:rPr b="1" lang="en-US" sz="24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deadlock, thread starvation, and race conditions</a:t>
            </a: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which result from incorrect use of primitives, are also hard to detect and debug.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6161D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Java's basic threading capabilities are</a:t>
            </a:r>
            <a:r>
              <a:rPr b="1"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1" lang="en-US" sz="18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too</a:t>
            </a:r>
            <a:r>
              <a:rPr b="1" lang="en-US" sz="1800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low level</a:t>
            </a:r>
            <a:r>
              <a:rPr lang="en-US">
                <a:solidFill>
                  <a:srgbClr val="161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Developers often need higher level constructs that end up building themselves which is both time consuming and error prone.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 sz="800"/>
              <a:t>source: http://www.javaworld.com/article/2078809/java-concurrency/java-concurrency-java-101-the-next-generation-java-concurrency-without-the-pain-part-1.html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Futures and Callables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215825" y="1913275"/>
            <a:ext cx="71136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executor framework works with </a:t>
            </a:r>
            <a:r>
              <a:rPr lang="en-US" sz="1150">
                <a:solidFill>
                  <a:schemeClr val="dk1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Runnable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objects. 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2400">
                <a:solidFill>
                  <a:schemeClr val="dk1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Runnable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cannot return a result to the caller.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But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400">
                <a:solidFill>
                  <a:schemeClr val="dk1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java.util.concurrent.Callable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object can.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150">
                <a:solidFill>
                  <a:schemeClr val="dk1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Callable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object uses generics to define the type of object which is returned.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6161D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Before Java8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347925" y="1223625"/>
            <a:ext cx="8369100" cy="4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Java Futures </a:t>
            </a:r>
            <a:r>
              <a:rPr b="1"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 not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provide the option to register a callback method.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Future&lt;</a:t>
            </a:r>
            <a:r>
              <a:rPr lang="en-US" sz="2400">
                <a:solidFill>
                  <a:srgbClr val="008855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&gt; f1 = download(</a:t>
            </a:r>
            <a:r>
              <a:rPr lang="en-US" sz="2400">
                <a:solidFill>
                  <a:srgbClr val="770088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 URL(</a:t>
            </a:r>
            <a:r>
              <a:rPr lang="en-US" sz="2400">
                <a:solidFill>
                  <a:srgbClr val="AA111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"http://example.com"</a:t>
            </a: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));</a:t>
            </a: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770088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while</a:t>
            </a: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 (!f1.isDone()) {</a:t>
            </a: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   askUserToWait();</a:t>
            </a: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   doSomeComputationInTheMeantime();</a:t>
            </a: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}</a:t>
            </a:r>
          </a:p>
          <a:p>
            <a:pPr lvl="0" rtl="0">
              <a:lnSpc>
                <a:spcPct val="141375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CFCFC"/>
                </a:highlight>
                <a:latin typeface="Verdana"/>
                <a:ea typeface="Verdana"/>
                <a:cs typeface="Verdana"/>
                <a:sym typeface="Verdana"/>
              </a:rPr>
              <a:t>f1.get();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6161D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11700" y="1516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Example1, Futures and Loops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302" y="773915"/>
            <a:ext cx="6008575" cy="48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64175" y="5733625"/>
            <a:ext cx="8043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 get blocked when retrieving the results (even thought the execution happens in parallel)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311700" y="1516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Example2, Streams and Futures in Java8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8031"/>
            <a:ext cx="9144000" cy="336108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38700" y="4478250"/>
            <a:ext cx="8802900" cy="14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We create a parallel stream, each future works independently and there is a compare function that gets blocked and unblocks itself every time the two futures it is comparing return a value.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Callbacks?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347925" y="1223625"/>
            <a:ext cx="8369100" cy="4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Future does not provide the option to register a callback method.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can we do?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5 -&gt; </a:t>
            </a:r>
            <a:r>
              <a:rPr b="1" lang="en-US" sz="2400">
                <a:solidFill>
                  <a:srgbClr val="990000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ExecutorCompletionService</a:t>
            </a: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Wraps ExecutorService and "remembers" all submitted tasks.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allows you to wait for the </a:t>
            </a: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completed </a:t>
            </a:r>
            <a:r>
              <a:rPr b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(key point -see examples 1 and 2-)</a:t>
            </a:r>
            <a:r>
              <a:rPr b="1"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6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8 -&gt; </a:t>
            </a:r>
            <a:r>
              <a:rPr b="1" lang="en-US" sz="2400">
                <a:solidFill>
                  <a:srgbClr val="274E13"/>
                </a:solidFill>
                <a:highlight>
                  <a:srgbClr val="F7F7F8"/>
                </a:highlight>
                <a:latin typeface="Verdana"/>
                <a:ea typeface="Verdana"/>
                <a:cs typeface="Verdana"/>
                <a:sym typeface="Verdana"/>
              </a:rPr>
              <a:t>CompletableFuture</a:t>
            </a:r>
            <a:r>
              <a:rPr b="1" lang="en-US" sz="2400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6161D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Completable Futures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277800" y="1723175"/>
            <a:ext cx="85206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342900" marR="520700" rtl="0">
              <a:lnSpc>
                <a:spcPct val="160000"/>
              </a:lnSpc>
              <a:spcBef>
                <a:spcPts val="0"/>
              </a:spcBef>
              <a:spcAft>
                <a:spcPts val="180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CompletableFuture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&lt;</a:t>
            </a:r>
            <a:r>
              <a:rPr lang="en-US">
                <a:solidFill>
                  <a:srgbClr val="00FF00"/>
                </a:solidFill>
                <a:latin typeface="Georgia"/>
                <a:ea typeface="Georgia"/>
                <a:cs typeface="Georgia"/>
                <a:sym typeface="Georgia"/>
              </a:rPr>
              <a:t>String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&gt;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myCompletableFuture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=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CompletableFuture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>
                <a:latin typeface="Georgia"/>
                <a:ea typeface="Georgia"/>
                <a:cs typeface="Georgia"/>
                <a:sym typeface="Georgia"/>
              </a:rPr>
              <a:t>supplyAsync(() -&gt;...)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//we continue, we do not stop here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1800">
                <a:latin typeface="Georgia"/>
                <a:ea typeface="Georgia"/>
                <a:cs typeface="Georgia"/>
                <a:sym typeface="Georgia"/>
              </a:rPr>
              <a:t>myCompletableFuture</a:t>
            </a:r>
            <a:r>
              <a:rPr lang="en-US" sz="1800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thenAccept(</a:t>
            </a:r>
            <a:br>
              <a:rPr lang="en-US" sz="1800">
                <a:latin typeface="Georgia"/>
                <a:ea typeface="Georgia"/>
                <a:cs typeface="Georgia"/>
                <a:sym typeface="Georgia"/>
              </a:rPr>
            </a:b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		result -&gt; System.out.println("task finished "+result))</a:t>
            </a:r>
            <a:r>
              <a:rPr lang="en-US" sz="1800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;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…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...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//now we block</a:t>
            </a:r>
            <a:b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>
                <a:latin typeface="Georgia"/>
                <a:ea typeface="Georgia"/>
                <a:cs typeface="Georgia"/>
                <a:sym typeface="Georgia"/>
              </a:rPr>
              <a:t>System.out.println(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"Done!!"+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myCompletableFuture</a:t>
            </a:r>
            <a:r>
              <a:rPr lang="en-US">
                <a:solidFill>
                  <a:srgbClr val="808080"/>
                </a:solidFill>
                <a:latin typeface="Georgia"/>
                <a:ea typeface="Georgia"/>
                <a:cs typeface="Georgia"/>
                <a:sym typeface="Georgia"/>
              </a:rPr>
              <a:t>.get());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type="title"/>
          </p:nvPr>
        </p:nvSpPr>
        <p:spPr>
          <a:xfrm>
            <a:off x="125725" y="431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US" sz="1200"/>
              <a:t>We create a completable future , then we create a callback and continue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-US" sz="1200"/>
              <a:t>Then we create three threads that get blocked waiting for the future’s result, when the results finishes, the callback is triggered and the threads continue their execution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1200"/>
          </a:p>
        </p:txBody>
      </p:sp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857250"/>
            <a:ext cx="8001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Chaining Futures (callback within a callback)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0" y="1914175"/>
            <a:ext cx="8422500" cy="3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42900" marR="520700" rtl="0">
              <a:lnSpc>
                <a:spcPct val="16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CompletableFuture&lt;Void&gt; future = </a:t>
            </a:r>
            <a:r>
              <a:rPr lang="en-US" sz="1800">
                <a:solidFill>
                  <a:srgbClr val="000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fetchPerson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(id).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thenCompose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(person -&gt; {</a:t>
            </a:r>
            <a:b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</a:t>
            </a:r>
            <a:r>
              <a:rPr b="1"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>
                <a:solidFill>
                  <a:srgbClr val="000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fetchCompany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(person.</a:t>
            </a:r>
            <a:r>
              <a:rPr lang="en-US" sz="1800">
                <a:solidFill>
                  <a:srgbClr val="000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getCompanyId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()).</a:t>
            </a:r>
            <a:r>
              <a:rPr b="1" lang="en-US" sz="1800">
                <a:solidFill>
                  <a:srgbClr val="000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thenAccept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(company -&gt; {</a:t>
            </a:r>
            <a:b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    </a:t>
            </a:r>
            <a:r>
              <a:rPr i="1" lang="en-US" sz="1800">
                <a:solidFill>
                  <a:srgbClr val="808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// Now we have a reference to both objects.</a:t>
            </a:r>
            <a:b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 });</a:t>
            </a:r>
            <a:b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});</a:t>
            </a:r>
            <a:br>
              <a:rPr lang="en-US" sz="18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r>
              <a:rPr i="1" lang="en-US" sz="1800">
                <a:solidFill>
                  <a:srgbClr val="80808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// You can continue doing things and not worry; your callbacks will be executed.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80808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4800"/>
              <a:t>Futures in Scala</a:t>
            </a:r>
          </a:p>
        </p:txBody>
      </p:sp>
      <p:sp>
        <p:nvSpPr>
          <p:cNvPr id="303" name="Shape 303"/>
          <p:cNvSpPr txBox="1"/>
          <p:nvPr/>
        </p:nvSpPr>
        <p:spPr>
          <a:xfrm rot="407">
            <a:off x="857449" y="1562200"/>
            <a:ext cx="7610700" cy="2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990000"/>
                </a:solidFill>
              </a:rPr>
              <a:t>Futures in Scala do have callbacks</a:t>
            </a:r>
          </a:p>
          <a:p>
            <a:pPr indent="-4191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●"/>
            </a:pPr>
            <a:r>
              <a:rPr lang="en-US" sz="3000">
                <a:solidFill>
                  <a:srgbClr val="0000FF"/>
                </a:solidFill>
              </a:rPr>
              <a:t>Success(t:T)</a:t>
            </a:r>
          </a:p>
          <a:p>
            <a:pPr indent="-419100" lvl="0" marL="457200" rtl="0">
              <a:spcBef>
                <a:spcPts val="0"/>
              </a:spcBef>
              <a:buClr>
                <a:srgbClr val="0000FF"/>
              </a:buClr>
              <a:buSzPct val="100000"/>
              <a:buChar char="●"/>
            </a:pPr>
            <a:r>
              <a:rPr lang="en-US" sz="3000">
                <a:solidFill>
                  <a:srgbClr val="0000FF"/>
                </a:solidFill>
              </a:rPr>
              <a:t>Failure(t:Throwable)</a:t>
            </a:r>
            <a:br>
              <a:rPr lang="en-US">
                <a:solidFill>
                  <a:srgbClr val="0000FF"/>
                </a:solidFill>
              </a:rPr>
            </a:br>
          </a:p>
          <a:p>
            <a:pPr lvl="0">
              <a:spcBef>
                <a:spcPts val="0"/>
              </a:spcBef>
              <a:buNone/>
            </a:pPr>
            <a:r>
              <a:rPr b="1" lang="en-US"/>
              <a:t>f.</a:t>
            </a:r>
            <a:r>
              <a:rPr b="1" lang="en-US" sz="1800"/>
              <a:t>onComplete</a:t>
            </a:r>
            <a:r>
              <a:rPr b="1" lang="en-US"/>
              <a:t>, f.</a:t>
            </a:r>
            <a:r>
              <a:rPr b="1" lang="en-US" sz="1800"/>
              <a:t>onSuccess</a:t>
            </a:r>
            <a:r>
              <a:rPr b="1" lang="en-US"/>
              <a:t>, f.</a:t>
            </a:r>
            <a:r>
              <a:rPr b="1" lang="en-US" sz="1800"/>
              <a:t>onFailure</a:t>
            </a:r>
          </a:p>
        </p:txBody>
      </p:sp>
      <p:sp>
        <p:nvSpPr>
          <p:cNvPr id="304" name="Shape 304"/>
          <p:cNvSpPr txBox="1"/>
          <p:nvPr/>
        </p:nvSpPr>
        <p:spPr>
          <a:xfrm rot="-271">
            <a:off x="1444649" y="4177375"/>
            <a:ext cx="76239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274E13"/>
                </a:solidFill>
              </a:rPr>
              <a:t>Scala’s concurrency model is </a:t>
            </a:r>
            <a:r>
              <a:rPr b="1" lang="en-US" sz="2400">
                <a:solidFill>
                  <a:srgbClr val="274E13"/>
                </a:solidFill>
              </a:rPr>
              <a:t>built on top of Java</a:t>
            </a:r>
            <a:r>
              <a:rPr lang="en-US" sz="2400">
                <a:solidFill>
                  <a:srgbClr val="274E13"/>
                </a:solidFill>
              </a:rPr>
              <a:t>’s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74E1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>
                <a:solidFill>
                  <a:srgbClr val="274E13"/>
                </a:solidFill>
              </a:rPr>
              <a:t>and makes them a little bit more human friendly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Example: Modern Spreadsheet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preadsheet.png"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00" y="1536633"/>
            <a:ext cx="6744747" cy="29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82975" y="5516633"/>
            <a:ext cx="7793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5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Microsoft</a:t>
            </a:r>
            <a:r>
              <a:rPr lang="en-US" sz="1050">
                <a:solidFill>
                  <a:srgbClr val="252525"/>
                </a:solidFill>
                <a:highlight>
                  <a:srgbClr val="FFFFFF"/>
                </a:highlight>
              </a:rPr>
              <a:t> released the first version of </a:t>
            </a:r>
            <a:r>
              <a:rPr lang="en-US" sz="1050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Excel</a:t>
            </a:r>
            <a:r>
              <a:rPr lang="en-US" sz="1050">
                <a:solidFill>
                  <a:srgbClr val="252525"/>
                </a:solidFill>
                <a:highlight>
                  <a:srgbClr val="FFFFFF"/>
                </a:highlight>
              </a:rPr>
              <a:t> for the Macintosh on September 30, 1985, and then ported</a:t>
            </a:r>
            <a:r>
              <a:rPr baseline="30000" lang="en-US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  <a:r>
              <a:rPr lang="en-US" sz="1050">
                <a:solidFill>
                  <a:srgbClr val="252525"/>
                </a:solidFill>
                <a:highlight>
                  <a:srgbClr val="FFFFFF"/>
                </a:highlight>
              </a:rPr>
              <a:t>it to Windows.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7170200" y="1682866"/>
            <a:ext cx="1540800" cy="3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MVC applications where if you update a model, the view is automatically updated, would be another example of reactive applications.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Leverage the power of functional programming</a:t>
            </a:r>
          </a:p>
        </p:txBody>
      </p:sp>
      <p:sp>
        <p:nvSpPr>
          <p:cNvPr id="311" name="Shape 311"/>
          <p:cNvSpPr txBox="1"/>
          <p:nvPr/>
        </p:nvSpPr>
        <p:spPr>
          <a:xfrm rot="-244396">
            <a:off x="5631014" y="3645816"/>
            <a:ext cx="2876165" cy="112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4800">
                <a:solidFill>
                  <a:srgbClr val="274E13"/>
                </a:solidFill>
              </a:rPr>
              <a:t>Monads?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54200" y="1837325"/>
            <a:ext cx="68352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/>
              <a:t>map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rPr b="1" lang="en-US" sz="1800"/>
              <a:t>val myFutureOfAList2 = </a:t>
            </a:r>
            <a:r>
              <a:rPr b="1" lang="en-US">
                <a:solidFill>
                  <a:schemeClr val="dk1"/>
                </a:solidFill>
              </a:rPr>
              <a:t>Future(List(1,2,3))</a:t>
            </a:r>
            <a:r>
              <a:rPr b="1" lang="en-US" sz="1800"/>
              <a:t>.map(_.map(_+1))</a:t>
            </a:r>
            <a:br>
              <a:rPr b="1" lang="en-US" sz="1800"/>
            </a:br>
            <a:br>
              <a:rPr b="1" lang="en-US" sz="1800"/>
            </a:br>
            <a:r>
              <a:rPr lang="en-US" sz="2400"/>
              <a:t>Future[List[Int]] =&gt; </a:t>
            </a:r>
            <a:r>
              <a:rPr lang="en-US" sz="2400">
                <a:solidFill>
                  <a:schemeClr val="dk1"/>
                </a:solidFill>
              </a:rPr>
              <a:t>Future[List[Int]]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68125" y="4019200"/>
            <a:ext cx="8724900" cy="1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flatMap</a:t>
            </a:r>
            <a:br>
              <a:rPr lang="en-US"/>
            </a:br>
          </a:p>
          <a:p>
            <a:pPr lvl="0">
              <a:spcBef>
                <a:spcPts val="0"/>
              </a:spcBef>
              <a:buNone/>
            </a:pPr>
            <a:r>
              <a:rPr lang="en-US"/>
              <a:t>Future(getTime(“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http://timeService.com</a:t>
            </a:r>
            <a:r>
              <a:rPr lang="en-US"/>
              <a:t>”)).flatMap(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/>
              <a:t>x=&gt;functionThatReturnsOtherFuture(“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http://myService2/</a:t>
            </a:r>
            <a:r>
              <a:rPr lang="en-US"/>
              <a:t>”+x)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Example 3, parallel awaits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6645"/>
            <a:ext cx="9144000" cy="13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99950" y="4005550"/>
            <a:ext cx="8973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Await blocks the execution.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Await + parallel blocks each individual thread that runs in parallel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Convert list of futures to future of list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6700" y="4934150"/>
            <a:ext cx="89736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Example 4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75" y="2271825"/>
            <a:ext cx="9185850" cy="11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5, Flatmaps? Futures=Monads?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31725" y="5719700"/>
            <a:ext cx="85551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Example 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724" y="1672774"/>
            <a:ext cx="8791600" cy="404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Promises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275" y="1881187"/>
            <a:ext cx="58102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Promises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0" y="1724025"/>
            <a:ext cx="57531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Promises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50" y="1806299"/>
            <a:ext cx="8867999" cy="306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type="title"/>
          </p:nvPr>
        </p:nvSpPr>
        <p:spPr>
          <a:xfrm>
            <a:off x="194550" y="245750"/>
            <a:ext cx="883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a beer?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ctors.png"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0" y="3082050"/>
            <a:ext cx="9144000" cy="3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type="title"/>
          </p:nvPr>
        </p:nvSpPr>
        <p:spPr>
          <a:xfrm>
            <a:off x="82825" y="2414962"/>
            <a:ext cx="883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30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Or you prefer to talk about Actors?</a:t>
            </a:r>
            <a:r>
              <a:rPr b="1" lang="en-US" sz="44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 ;-)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eer.png"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925" y="0"/>
            <a:ext cx="2528252" cy="20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>
            <p:ph idx="4294967295"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Let’s talk about Actors!</a:t>
            </a:r>
          </a:p>
        </p:txBody>
      </p:sp>
      <p:sp>
        <p:nvSpPr>
          <p:cNvPr id="374" name="Shape 374"/>
          <p:cNvSpPr txBox="1"/>
          <p:nvPr>
            <p:ph idx="4294967295" type="subTitle"/>
          </p:nvPr>
        </p:nvSpPr>
        <p:spPr>
          <a:xfrm>
            <a:off x="274075" y="41025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/>
              <a:t>Actors… which actors?</a:t>
            </a:r>
          </a:p>
        </p:txBody>
      </p:sp>
      <p:pic>
        <p:nvPicPr>
          <p:cNvPr descr="actors.png"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925" y="2656450"/>
            <a:ext cx="4944125" cy="1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125" y="1966912"/>
            <a:ext cx="485775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tors.png" id="382" name="Shape 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937" y="352875"/>
            <a:ext cx="4944125" cy="16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 sz="2400"/>
              <a:t>First example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119525" y="2835500"/>
            <a:ext cx="2988900" cy="157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200"/>
              <a:t>c=a+b</a:t>
            </a:r>
            <a:r>
              <a:rPr lang="en-US" sz="4800"/>
              <a:t>   </a:t>
            </a:r>
            <a:r>
              <a:rPr lang="en-US"/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 rot="-631382">
            <a:off x="2114340" y="1154271"/>
            <a:ext cx="2043467" cy="2401904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000000"/>
                </a:solidFill>
              </a:rPr>
              <a:t>a=</a:t>
            </a:r>
            <a:r>
              <a:rPr lang="en-US" sz="4800">
                <a:solidFill>
                  <a:srgbClr val="00FF00"/>
                </a:solidFill>
              </a:rPr>
              <a:t>2</a:t>
            </a:r>
            <a:br>
              <a:rPr lang="en-US" sz="4800"/>
            </a:br>
            <a:r>
              <a:rPr lang="en-US" sz="4800">
                <a:solidFill>
                  <a:srgbClr val="000000"/>
                </a:solidFill>
              </a:rPr>
              <a:t>b=</a:t>
            </a:r>
            <a:r>
              <a:rPr lang="en-US" sz="4800">
                <a:solidFill>
                  <a:srgbClr val="00FF00"/>
                </a:solidFill>
              </a:rPr>
              <a:t>3</a:t>
            </a:r>
            <a:r>
              <a:rPr lang="en-US" sz="4800"/>
              <a:t>  </a:t>
            </a:r>
            <a:r>
              <a:rPr lang="en-US"/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2236950" y="4160533"/>
            <a:ext cx="12612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c=</a:t>
            </a:r>
            <a:r>
              <a:rPr lang="en-US" sz="4800">
                <a:solidFill>
                  <a:srgbClr val="00FF00"/>
                </a:solidFill>
              </a:rPr>
              <a:t>5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183575" y="1270100"/>
            <a:ext cx="22587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/>
              <a:t>a=</a:t>
            </a:r>
            <a:r>
              <a:rPr lang="en-US" sz="4800">
                <a:solidFill>
                  <a:srgbClr val="FF0000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/>
              <a:t>c=???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Actor Model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799" y="1197974"/>
            <a:ext cx="6293399" cy="48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They are not just threads waiting for messages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142300" y="1456075"/>
            <a:ext cx="8660100" cy="4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0A62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30A628"/>
                </a:solidFill>
              </a:rPr>
              <a:t>They can reference each other by path: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38761D"/>
                </a:solidFill>
              </a:rPr>
              <a:t>Once you have your logic in a node, it is easily portable to a cluster.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38761D"/>
                </a:solidFill>
              </a:rPr>
              <a:t>val remoteFooActor = context.actorSelection("</a:t>
            </a:r>
            <a:r>
              <a:rPr b="1" lang="en-US">
                <a:solidFill>
                  <a:srgbClr val="FF0000"/>
                </a:solidFill>
              </a:rPr>
              <a:t>akka.tcp://actorSystemName@10.0.0.1:2552/user/fooActor</a:t>
            </a:r>
            <a:r>
              <a:rPr lang="en-US">
                <a:solidFill>
                  <a:srgbClr val="30A628"/>
                </a:solidFill>
              </a:rPr>
              <a:t>")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0A62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FF00FF"/>
                </a:solidFill>
              </a:rPr>
              <a:t>Actor systems can </a:t>
            </a:r>
            <a:r>
              <a:rPr lang="en-US" sz="2400">
                <a:solidFill>
                  <a:srgbClr val="FF00FF"/>
                </a:solidFill>
              </a:rPr>
              <a:t>detect new nodes in the cluster </a:t>
            </a:r>
            <a:r>
              <a:rPr lang="en-US">
                <a:solidFill>
                  <a:srgbClr val="FF00FF"/>
                </a:solidFill>
              </a:rPr>
              <a:t>and trigger some actions…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660000"/>
                </a:solidFill>
              </a:rPr>
              <a:t>Actors can </a:t>
            </a:r>
            <a:r>
              <a:rPr b="1" lang="en-US" sz="2400">
                <a:solidFill>
                  <a:srgbClr val="660000"/>
                </a:solidFill>
              </a:rPr>
              <a:t>supervise</a:t>
            </a:r>
            <a:r>
              <a:rPr lang="en-US" sz="2400">
                <a:solidFill>
                  <a:srgbClr val="660000"/>
                </a:solidFill>
              </a:rPr>
              <a:t> their children, detect when they throw an exception and do something about it (like restarting them).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>
            <p:ph type="title"/>
          </p:nvPr>
        </p:nvSpPr>
        <p:spPr>
          <a:xfrm>
            <a:off x="236825" y="1206812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Erlang for the JVM?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9875" y="1822112"/>
            <a:ext cx="32385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121525" y="1786504"/>
            <a:ext cx="27828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b="1" lang="en-US"/>
              <a:t>Erlang is: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Distributed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Fault-tolerant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Responsive/Reactive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Highly available</a:t>
            </a:r>
            <a:r>
              <a:rPr lang="en-US"/>
              <a:t> (</a:t>
            </a:r>
            <a:r>
              <a:rPr lang="en-US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non-stop</a:t>
            </a: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 applications)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Allows </a:t>
            </a:r>
            <a:r>
              <a:rPr lang="en-US">
                <a:solidFill>
                  <a:srgbClr val="0B0080"/>
                </a:solidFill>
                <a:highlight>
                  <a:srgbClr val="FFFFFF"/>
                </a:highlight>
                <a:hlinkClick r:id="rId9"/>
              </a:rPr>
              <a:t>Hot swapping</a:t>
            </a: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2505575" y="4757800"/>
            <a:ext cx="47877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/>
              <a:t> </a:t>
            </a: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Originally a </a:t>
            </a:r>
            <a:r>
              <a:rPr lang="en-US" u="sng">
                <a:solidFill>
                  <a:srgbClr val="0B0080"/>
                </a:solidFill>
                <a:highlight>
                  <a:srgbClr val="FFFFFF"/>
                </a:highlight>
                <a:hlinkClick r:id="rId10"/>
              </a:rPr>
              <a:t>proprietary language</a:t>
            </a: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 within </a:t>
            </a:r>
            <a:r>
              <a:rPr lang="en-US">
                <a:solidFill>
                  <a:srgbClr val="0B0080"/>
                </a:solidFill>
                <a:highlight>
                  <a:srgbClr val="FFFFFF"/>
                </a:highlight>
                <a:hlinkClick r:id="rId11"/>
              </a:rPr>
              <a:t>Ericsson</a:t>
            </a:r>
          </a:p>
          <a:p>
            <a:pPr indent="-228600" lvl="0" marL="45720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Char char="●"/>
            </a:pPr>
            <a:r>
              <a:rPr lang="en-US">
                <a:solidFill>
                  <a:srgbClr val="252525"/>
                </a:solidFill>
                <a:highlight>
                  <a:srgbClr val="FFFFFF"/>
                </a:highlight>
              </a:rPr>
              <a:t> Open source since 1998.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838800" y="1712550"/>
            <a:ext cx="2305200" cy="27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Who uses it?: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WhatsApp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RabitMQ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CouchDB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Facebook Chat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Ericson in GPRS and 3G mobile networks worldwide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T-Mobile for SMSs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453425" y="73300"/>
            <a:ext cx="84348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100"/>
              </a:spcAft>
              <a:buNone/>
            </a:pPr>
            <a:r>
              <a:rPr i="1" lang="en-US">
                <a:solidFill>
                  <a:srgbClr val="252525"/>
                </a:solidFill>
                <a:highlight>
                  <a:srgbClr val="FFFFFF"/>
                </a:highlight>
              </a:rPr>
              <a:t>“If somebody came to me and wanted to pay me a lot of money to build a large scale message handling system that really had to be up all the time, could never afford to go down for years at a time, I would unhesitatingly choose Erlang to build it in”. </a:t>
            </a:r>
            <a:r>
              <a:rPr b="1" lang="en-US" sz="1000">
                <a:solidFill>
                  <a:srgbClr val="252525"/>
                </a:solidFill>
                <a:highlight>
                  <a:srgbClr val="FFFFFF"/>
                </a:highlight>
              </a:rPr>
              <a:t>Tim Bray, director of Web Technologies at Sun Microsystems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Implement the receive method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45550" y="1760825"/>
            <a:ext cx="80928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//Leverages the power of case statements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Barista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Actor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b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b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CappuccinoRequest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("I have to prepare a cappuccino!")</a:t>
            </a:r>
            <a:b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EspressoRequest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("Let's prepare an espresso.")</a:t>
            </a:r>
          </a:p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US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:Int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("\nHello!"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US">
                <a:solidFill>
                  <a:srgbClr val="008855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"Hello" =&gt;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("HOLA")</a:t>
            </a:r>
          </a:p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_ =&gt; </a:t>
            </a:r>
            <a:r>
              <a:rPr b="1" lang="en-US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("???")</a:t>
            </a:r>
            <a:b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Supervision</a:t>
            </a:r>
          </a:p>
        </p:txBody>
      </p:sp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300" y="1757199"/>
            <a:ext cx="3717499" cy="37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Stopping or Killing Actors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286550" y="1708125"/>
            <a:ext cx="6918900" cy="3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350">
                <a:latin typeface="Georgia"/>
                <a:ea typeface="Georgia"/>
                <a:cs typeface="Georgia"/>
                <a:sym typeface="Georgia"/>
              </a:rPr>
              <a:t>Within an actor, you can stop a child actor by using the </a:t>
            </a:r>
            <a:r>
              <a:rPr lang="en-US" sz="1350">
                <a:latin typeface="Verdana"/>
                <a:ea typeface="Verdana"/>
                <a:cs typeface="Verdana"/>
                <a:sym typeface="Verdana"/>
              </a:rPr>
              <a:t>context</a:t>
            </a:r>
            <a:r>
              <a:rPr lang="en-US" sz="1350">
                <a:latin typeface="Georgia"/>
                <a:ea typeface="Georgia"/>
                <a:cs typeface="Georgia"/>
                <a:sym typeface="Georgia"/>
              </a:rPr>
              <a:t> reference: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highlight>
                  <a:srgbClr val="FEFEFC"/>
                </a:highlight>
                <a:latin typeface="Courier New"/>
                <a:ea typeface="Courier New"/>
                <a:cs typeface="Courier New"/>
                <a:sym typeface="Courier New"/>
              </a:rPr>
              <a:t>context.stop(childActor)</a:t>
            </a:r>
          </a:p>
          <a:p>
            <a:pPr lvl="0" rtl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350">
                <a:latin typeface="Georgia"/>
                <a:ea typeface="Georgia"/>
                <a:cs typeface="Georgia"/>
                <a:sym typeface="Georgia"/>
              </a:rPr>
              <a:t>An actor can also stop itself: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highlight>
                  <a:srgbClr val="FEFEFC"/>
                </a:highlight>
                <a:latin typeface="Courier New"/>
                <a:ea typeface="Courier New"/>
                <a:cs typeface="Courier New"/>
                <a:sym typeface="Courier New"/>
              </a:rPr>
              <a:t>context.stop(self)</a:t>
            </a:r>
          </a:p>
          <a:p>
            <a:pPr lvl="0" rtl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350">
                <a:latin typeface="Georgia"/>
                <a:ea typeface="Georgia"/>
                <a:cs typeface="Georgia"/>
                <a:sym typeface="Georgia"/>
              </a:rPr>
              <a:t>You can stop an actor by sending it a </a:t>
            </a:r>
            <a:r>
              <a:rPr lang="en-US" sz="1350">
                <a:latin typeface="Verdana"/>
                <a:ea typeface="Verdana"/>
                <a:cs typeface="Verdana"/>
                <a:sym typeface="Verdana"/>
              </a:rPr>
              <a:t>PoisonPill</a:t>
            </a:r>
            <a:r>
              <a:rPr lang="en-US" sz="1350">
                <a:latin typeface="Georgia"/>
                <a:ea typeface="Georgia"/>
                <a:cs typeface="Georgia"/>
                <a:sym typeface="Georgia"/>
              </a:rPr>
              <a:t> message: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highlight>
                  <a:srgbClr val="FEFEFC"/>
                </a:highlight>
                <a:latin typeface="Courier New"/>
                <a:ea typeface="Courier New"/>
                <a:cs typeface="Courier New"/>
                <a:sym typeface="Courier New"/>
              </a:rPr>
              <a:t>actor ! PoisonPill</a:t>
            </a:r>
          </a:p>
          <a:p>
            <a:pPr lvl="0" rtl="0" algn="ctr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can also kill actors: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highlight>
                  <a:srgbClr val="FEFEFC"/>
                </a:highlight>
                <a:latin typeface="Courier New"/>
                <a:ea typeface="Courier New"/>
                <a:cs typeface="Courier New"/>
                <a:sym typeface="Courier New"/>
              </a:rPr>
              <a:t>actor ! Kill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Supervision Strategies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1083300" y="1459700"/>
            <a:ext cx="6828000" cy="4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akka.actor.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Actor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008FA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Supervisor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Actor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akka.actor.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OneForOneStrategy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akka.actor.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SupervisorStrategy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._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scala.concurrent.duration._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val supervisorStrategy =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OneForOneStrategy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(maxNrOfRetries = </a:t>
            </a:r>
            <a:r>
              <a:rPr lang="en-US" sz="900">
                <a:solidFill>
                  <a:srgbClr val="195F91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, withinTimeRange = </a:t>
            </a:r>
            <a:r>
              <a:rPr lang="en-US" sz="900">
                <a:solidFill>
                  <a:srgbClr val="195F91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minute) {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_: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ArithmeticException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 =&gt;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Resume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_: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NullPointerException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=&gt;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Restart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_: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IllegalArgumentException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=&gt;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Stop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_: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Exception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=&gt;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Escalate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receive = {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>
                <a:solidFill>
                  <a:srgbClr val="30A628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p: </a:t>
            </a:r>
            <a:r>
              <a:rPr lang="en-US" sz="900">
                <a:solidFill>
                  <a:srgbClr val="008FA9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=&gt; sender() ! context.actorOf(p)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</a:p>
          <a:p>
            <a:pPr lvl="0" rtl="0">
              <a:lnSpc>
                <a:spcPct val="166666"/>
              </a:lnSpc>
              <a:spcBef>
                <a:spcPts val="0"/>
              </a:spcBef>
              <a:buNone/>
            </a:pPr>
            <a:r>
              <a:rPr lang="en-US" sz="900">
                <a:solidFill>
                  <a:srgbClr val="59505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>
            <p:ph type="title"/>
          </p:nvPr>
        </p:nvSpPr>
        <p:spPr>
          <a:xfrm>
            <a:off x="33800" y="2601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Examples 1 and 2</a:t>
            </a:r>
          </a:p>
        </p:txBody>
      </p:sp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" y="979862"/>
            <a:ext cx="8401050" cy="3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115100" y="5260925"/>
            <a:ext cx="65481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Example 2 : Ping Pong with actors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>
            <p:ph type="title"/>
          </p:nvPr>
        </p:nvSpPr>
        <p:spPr>
          <a:xfrm>
            <a:off x="72550" y="23911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Example 5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1115100" y="5260925"/>
            <a:ext cx="65481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We will only show the code if we have time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Shape 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>
            <p:ph type="title"/>
          </p:nvPr>
        </p:nvSpPr>
        <p:spPr>
          <a:xfrm>
            <a:off x="142300" y="593375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/>
              <a:t>More buzzwords</a:t>
            </a:r>
          </a:p>
        </p:txBody>
      </p:sp>
      <p:sp>
        <p:nvSpPr>
          <p:cNvPr id="457" name="Shape 457"/>
          <p:cNvSpPr txBox="1"/>
          <p:nvPr/>
        </p:nvSpPr>
        <p:spPr>
          <a:xfrm rot="627281">
            <a:off x="2016768" y="2069439"/>
            <a:ext cx="5427706" cy="474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rgbClr val="0B556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One-For-One Strategy vs. All-For-One Strategy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50"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58" name="Shape 458"/>
          <p:cNvSpPr txBox="1"/>
          <p:nvPr/>
        </p:nvSpPr>
        <p:spPr>
          <a:xfrm rot="-231580">
            <a:off x="3070671" y="3123412"/>
            <a:ext cx="4915849" cy="89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>
                <a:solidFill>
                  <a:schemeClr val="accent2"/>
                </a:solidFill>
              </a:rPr>
              <a:t>Akka cluster</a:t>
            </a:r>
          </a:p>
        </p:txBody>
      </p:sp>
      <p:sp>
        <p:nvSpPr>
          <p:cNvPr id="459" name="Shape 459"/>
          <p:cNvSpPr txBox="1"/>
          <p:nvPr>
            <p:ph type="title"/>
          </p:nvPr>
        </p:nvSpPr>
        <p:spPr>
          <a:xfrm>
            <a:off x="142300" y="2359150"/>
            <a:ext cx="88680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chemeClr val="accent4"/>
                </a:solidFill>
              </a:rPr>
              <a:t>Resilience / Fault Tolerance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1346775" y="4900000"/>
            <a:ext cx="55179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Special thanks to: </a:t>
            </a:r>
            <a:r>
              <a:rPr b="1" lang="en-US"/>
              <a:t>Stackoverflow</a:t>
            </a:r>
            <a:r>
              <a:rPr lang="en-US"/>
              <a:t>, </a:t>
            </a:r>
            <a:r>
              <a:rPr b="1" lang="en-US"/>
              <a:t>Scalera</a:t>
            </a:r>
            <a:r>
              <a:rPr lang="en-US"/>
              <a:t>.</a:t>
            </a:r>
            <a:r>
              <a:rPr b="1" lang="en-US"/>
              <a:t>es</a:t>
            </a:r>
            <a:r>
              <a:rPr lang="en-US"/>
              <a:t>, </a:t>
            </a:r>
            <a:r>
              <a:rPr b="1" lang="en-US"/>
              <a:t>javaworld</a:t>
            </a:r>
            <a:r>
              <a:rPr lang="en-US"/>
              <a:t>.</a:t>
            </a:r>
            <a:r>
              <a:rPr b="1" lang="en-US"/>
              <a:t>com</a:t>
            </a:r>
            <a:r>
              <a:rPr lang="en-US"/>
              <a:t>, </a:t>
            </a:r>
            <a:r>
              <a:rPr b="1" lang="en-US"/>
              <a:t>github</a:t>
            </a:r>
            <a:r>
              <a:rPr lang="en-US"/>
              <a:t>.</a:t>
            </a:r>
            <a:r>
              <a:rPr b="1" lang="en-US"/>
              <a:t>com, Wikipedia...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1798450" y="4184825"/>
            <a:ext cx="3553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F00FF"/>
                </a:solidFill>
              </a:rPr>
              <a:t>akka.routing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type="title"/>
          </p:nvPr>
        </p:nvSpPr>
        <p:spPr>
          <a:xfrm>
            <a:off x="168500" y="9741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 sz="2400"/>
              <a:t>First example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737" y="3270062"/>
            <a:ext cx="537210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487" y="745200"/>
            <a:ext cx="54387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>
            <p:ph type="title"/>
          </p:nvPr>
        </p:nvSpPr>
        <p:spPr>
          <a:xfrm>
            <a:off x="156900" y="2056562"/>
            <a:ext cx="883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Want a beer?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eer.png"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50" y="2200850"/>
            <a:ext cx="2528252" cy="2081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er.png" id="469" name="Shape 4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75" y="2234825"/>
            <a:ext cx="2528252" cy="2081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er.png"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325" y="2571875"/>
            <a:ext cx="2528252" cy="208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 txBox="1"/>
          <p:nvPr>
            <p:ph type="title"/>
          </p:nvPr>
        </p:nvSpPr>
        <p:spPr>
          <a:xfrm>
            <a:off x="313800" y="789600"/>
            <a:ext cx="883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Shape 472"/>
          <p:cNvSpPr txBox="1"/>
          <p:nvPr/>
        </p:nvSpPr>
        <p:spPr>
          <a:xfrm>
            <a:off x="371175" y="4811475"/>
            <a:ext cx="82218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/>
              <a:t>email: </a:t>
            </a:r>
            <a:r>
              <a:rPr lang="en-US" sz="3600">
                <a:solidFill>
                  <a:srgbClr val="0000FF"/>
                </a:solidFill>
              </a:rPr>
              <a:t>carlos.hernandez@liferay.com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Propagation of change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75" y="1614166"/>
            <a:ext cx="5312700" cy="330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5957875" y="1761033"/>
            <a:ext cx="2556300" cy="3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6363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In computing,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reactive programming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 is a </a:t>
            </a:r>
            <a:r>
              <a:rPr b="1" lang="en-US" sz="1200">
                <a:solidFill>
                  <a:srgbClr val="222222"/>
                </a:solidFill>
                <a:highlight>
                  <a:srgbClr val="FFFFFF"/>
                </a:highlight>
              </a:rPr>
              <a:t>programming</a:t>
            </a:r>
            <a:r>
              <a:rPr lang="en-US" sz="1200">
                <a:solidFill>
                  <a:srgbClr val="222222"/>
                </a:solidFill>
                <a:highlight>
                  <a:srgbClr val="FFFFFF"/>
                </a:highlight>
              </a:rPr>
              <a:t> paradigm oriented around data flows and the propagation of change.</a:t>
            </a:r>
          </a:p>
          <a:p>
            <a:pPr lvl="0" rtl="0">
              <a:lnSpc>
                <a:spcPct val="106363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350">
                <a:solidFill>
                  <a:srgbClr val="660099"/>
                </a:solidFill>
                <a:highlight>
                  <a:srgbClr val="FFFFFF"/>
                </a:highlight>
                <a:hlinkClick r:id="rId5"/>
              </a:rPr>
              <a:t>Reactive programming - Wikipedia, the free encyclopedia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title"/>
          </p:nvPr>
        </p:nvSpPr>
        <p:spPr>
          <a:xfrm>
            <a:off x="457200" y="3723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Variables depend on other variables</a:t>
            </a:r>
          </a:p>
        </p:txBody>
      </p:sp>
      <p:sp>
        <p:nvSpPr>
          <p:cNvPr id="140" name="Shape 140"/>
          <p:cNvSpPr txBox="1"/>
          <p:nvPr/>
        </p:nvSpPr>
        <p:spPr>
          <a:xfrm rot="-197329">
            <a:off x="1414609" y="1009815"/>
            <a:ext cx="2781981" cy="4251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274E13"/>
                </a:solidFill>
              </a:rPr>
              <a:t>USD-KRW</a:t>
            </a:r>
            <a:r>
              <a:rPr lang="en-US"/>
              <a:t> -&gt;</a:t>
            </a:r>
            <a:r>
              <a:rPr lang="en-US">
                <a:solidFill>
                  <a:srgbClr val="7F6000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8.7095244E-4</a:t>
            </a:r>
            <a:br>
              <a:rPr lang="en-US"/>
            </a:br>
            <a:r>
              <a:rPr lang="en-US"/>
              <a:t>USD-RON -&gt; </a:t>
            </a:r>
            <a:r>
              <a:rPr lang="en-US">
                <a:solidFill>
                  <a:srgbClr val="FF0000"/>
                </a:solidFill>
              </a:rPr>
              <a:t>0.24678175</a:t>
            </a:r>
            <a:br>
              <a:rPr lang="en-US">
                <a:solidFill>
                  <a:srgbClr val="783F04"/>
                </a:solidFill>
              </a:rPr>
            </a:br>
            <a:r>
              <a:rPr lang="en-US"/>
              <a:t>USD-ZAR -&gt; </a:t>
            </a:r>
            <a:r>
              <a:rPr lang="en-US">
                <a:solidFill>
                  <a:srgbClr val="FF0000"/>
                </a:solidFill>
              </a:rPr>
              <a:t>0.06900184</a:t>
            </a:r>
            <a:br>
              <a:rPr lang="en-US"/>
            </a:br>
            <a:r>
              <a:rPr lang="en-US"/>
              <a:t>USD-BRL -&gt; </a:t>
            </a:r>
            <a:r>
              <a:rPr lang="en-US">
                <a:solidFill>
                  <a:srgbClr val="FF0000"/>
                </a:solidFill>
              </a:rPr>
              <a:t>0.30826715</a:t>
            </a:r>
            <a:br>
              <a:rPr lang="en-US"/>
            </a:br>
            <a:r>
              <a:rPr lang="en-US"/>
              <a:t>USD-TRY -&gt; </a:t>
            </a:r>
            <a:r>
              <a:rPr lang="en-US">
                <a:solidFill>
                  <a:srgbClr val="FF0000"/>
                </a:solidFill>
              </a:rPr>
              <a:t>0.34500062</a:t>
            </a:r>
            <a:br>
              <a:rPr lang="en-US"/>
            </a:br>
            <a:r>
              <a:rPr lang="en-US"/>
              <a:t>USD-IDR -&gt; </a:t>
            </a:r>
            <a:r>
              <a:rPr lang="en-US">
                <a:solidFill>
                  <a:srgbClr val="FF0000"/>
                </a:solidFill>
              </a:rPr>
              <a:t>7.635728E-5</a:t>
            </a:r>
            <a:br>
              <a:rPr lang="en-US"/>
            </a:br>
            <a:r>
              <a:rPr lang="en-US"/>
              <a:t>USD-MXN -&gt; </a:t>
            </a:r>
            <a:r>
              <a:rPr lang="en-US">
                <a:solidFill>
                  <a:srgbClr val="FF0000"/>
                </a:solidFill>
              </a:rPr>
              <a:t>0.054533616</a:t>
            </a:r>
            <a:br>
              <a:rPr lang="en-US"/>
            </a:br>
            <a:r>
              <a:rPr lang="en-US"/>
              <a:t>USD-CNY -&gt; </a:t>
            </a:r>
            <a:r>
              <a:rPr lang="en-US">
                <a:solidFill>
                  <a:srgbClr val="FF0000"/>
                </a:solidFill>
              </a:rPr>
              <a:t>0.15004918</a:t>
            </a:r>
            <a:br>
              <a:rPr lang="en-US"/>
            </a:br>
            <a:r>
              <a:rPr b="1" lang="en-US">
                <a:solidFill>
                  <a:srgbClr val="660000"/>
                </a:solidFill>
              </a:rPr>
              <a:t>USD-RUB</a:t>
            </a:r>
            <a:r>
              <a:rPr lang="en-US"/>
              <a:t> -&gt; </a:t>
            </a:r>
            <a:r>
              <a:rPr lang="en-US">
                <a:solidFill>
                  <a:srgbClr val="FF0000"/>
                </a:solidFill>
              </a:rPr>
              <a:t>0.015684785</a:t>
            </a:r>
            <a:br>
              <a:rPr lang="en-US"/>
            </a:br>
            <a:r>
              <a:rPr lang="en-US"/>
              <a:t>USD-MYR -&gt; </a:t>
            </a:r>
            <a:r>
              <a:rPr lang="en-US">
                <a:solidFill>
                  <a:srgbClr val="FF0000"/>
                </a:solidFill>
              </a:rPr>
              <a:t>0.25052297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USD-HKD -&gt; </a:t>
            </a:r>
            <a:r>
              <a:rPr lang="en-US">
                <a:solidFill>
                  <a:srgbClr val="FF0000"/>
                </a:solidFill>
              </a:rPr>
              <a:t>0.1288852</a:t>
            </a:r>
            <a:br>
              <a:rPr lang="en-US"/>
            </a:br>
            <a:r>
              <a:rPr lang="en-US"/>
              <a:t>USD-NZD -&gt; </a:t>
            </a:r>
            <a:r>
              <a:rPr lang="en-US">
                <a:solidFill>
                  <a:srgbClr val="FF0000"/>
                </a:solidFill>
              </a:rPr>
              <a:t>0.72081286</a:t>
            </a:r>
            <a:br>
              <a:rPr lang="en-US"/>
            </a:br>
            <a:r>
              <a:rPr lang="en-US"/>
              <a:t>USD-NOK -&gt; </a:t>
            </a:r>
            <a:r>
              <a:rPr lang="en-US">
                <a:solidFill>
                  <a:srgbClr val="FF0000"/>
                </a:solidFill>
              </a:rPr>
              <a:t>0.120361365</a:t>
            </a:r>
            <a:br>
              <a:rPr lang="en-US"/>
            </a:br>
            <a:r>
              <a:rPr lang="en-US"/>
              <a:t>USD-AUD -&gt; </a:t>
            </a:r>
            <a:r>
              <a:rPr lang="en-US">
                <a:solidFill>
                  <a:srgbClr val="FF0000"/>
                </a:solidFill>
              </a:rPr>
              <a:t>0.7529746</a:t>
            </a:r>
            <a:br>
              <a:rPr lang="en-US"/>
            </a:br>
            <a:r>
              <a:rPr lang="en-US"/>
              <a:t>USD-PLN -&gt; </a:t>
            </a:r>
            <a:r>
              <a:rPr lang="en-US">
                <a:solidFill>
                  <a:srgbClr val="FF0000"/>
                </a:solidFill>
              </a:rPr>
              <a:t>0.25139943</a:t>
            </a:r>
            <a:br>
              <a:rPr lang="en-US"/>
            </a:br>
            <a:r>
              <a:rPr lang="en-US"/>
              <a:t>USD-ILS -&gt; </a:t>
            </a:r>
            <a:r>
              <a:rPr lang="en-US">
                <a:solidFill>
                  <a:srgbClr val="FF0000"/>
                </a:solidFill>
              </a:rPr>
              <a:t>0.25953025</a:t>
            </a:r>
            <a:br>
              <a:rPr lang="en-US"/>
            </a:br>
            <a:r>
              <a:rPr lang="en-US"/>
              <a:t>USD-CZK -&gt;</a:t>
            </a:r>
            <a:r>
              <a:rPr lang="en-US">
                <a:solidFill>
                  <a:srgbClr val="FF0000"/>
                </a:solidFill>
              </a:rPr>
              <a:t> 0.04110722</a:t>
            </a:r>
            <a:br>
              <a:rPr lang="en-US"/>
            </a:br>
            <a:r>
              <a:rPr lang="en-US"/>
              <a:t>USD-CAD -&gt; </a:t>
            </a:r>
            <a:r>
              <a:rPr lang="en-US">
                <a:solidFill>
                  <a:srgbClr val="FF0000"/>
                </a:solidFill>
              </a:rPr>
              <a:t>0.777359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USD-CHF -&gt; </a:t>
            </a:r>
            <a:r>
              <a:rPr lang="en-US">
                <a:solidFill>
                  <a:srgbClr val="FF0000"/>
                </a:solidFill>
              </a:rPr>
              <a:t>1.0275856</a:t>
            </a:r>
            <a:br>
              <a:rPr lang="en-US">
                <a:solidFill>
                  <a:srgbClr val="FF0000"/>
                </a:solidFill>
              </a:rPr>
            </a:br>
          </a:p>
        </p:txBody>
      </p:sp>
      <p:sp>
        <p:nvSpPr>
          <p:cNvPr id="141" name="Shape 141"/>
          <p:cNvSpPr txBox="1"/>
          <p:nvPr/>
        </p:nvSpPr>
        <p:spPr>
          <a:xfrm>
            <a:off x="4792100" y="1090124"/>
            <a:ext cx="1603800" cy="4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solidFill>
                  <a:srgbClr val="FF00FF"/>
                </a:solidFill>
              </a:rPr>
              <a:t>RUB-KRW</a:t>
            </a:r>
            <a:r>
              <a:rPr lang="en-US">
                <a:solidFill>
                  <a:schemeClr val="dk1"/>
                </a:solidFill>
              </a:rPr>
              <a:t>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RUB-ZAR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RUB-BRL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RUB-AUD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RUB-IDR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RUB-INR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RUB-RON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RUB-USD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RUB-SGD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RUB-CZK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RUB-CNY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RUB-HKD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RUB-HRK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RUB-CHF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RUB-SEK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RUB-DKK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RUB-PHP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RUB-PLN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RUB-BGN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6446500" y="1164300"/>
            <a:ext cx="1674600" cy="4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-KRW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-ZAR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-BRL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-AUD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-IDR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-INR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-RON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-USD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-SGD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-CZK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-CNY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-HKD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-HRK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-CHF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-SEK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-DKK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-PHP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-PLN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MYR</a:t>
            </a:r>
            <a:r>
              <a:rPr lang="en-US">
                <a:solidFill>
                  <a:schemeClr val="dk1"/>
                </a:solidFill>
              </a:rPr>
              <a:t>-BGN -&gt; </a:t>
            </a:r>
            <a:r>
              <a:rPr lang="en-US">
                <a:solidFill>
                  <a:srgbClr val="0000FF"/>
                </a:solidFill>
              </a:rPr>
              <a:t>???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587775" y="5252612"/>
            <a:ext cx="5106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00FF"/>
                </a:solidFill>
              </a:rPr>
              <a:t>RUB-KRW</a:t>
            </a:r>
            <a:r>
              <a:rPr lang="en-US" sz="2400"/>
              <a:t> = </a:t>
            </a:r>
            <a:r>
              <a:rPr lang="en-US" sz="2400">
                <a:solidFill>
                  <a:srgbClr val="990000"/>
                </a:solidFill>
              </a:rPr>
              <a:t>USD-RUB</a:t>
            </a:r>
            <a:r>
              <a:rPr lang="en-US" sz="2400"/>
              <a:t> / </a:t>
            </a:r>
            <a:r>
              <a:rPr lang="en-US" sz="2400">
                <a:solidFill>
                  <a:srgbClr val="274E13"/>
                </a:solidFill>
              </a:rPr>
              <a:t>USD-KRW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type="title"/>
          </p:nvPr>
        </p:nvSpPr>
        <p:spPr>
          <a:xfrm>
            <a:off x="457200" y="3723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Example 4, list of list of functions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16521"/>
            <a:ext cx="9143998" cy="402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8210"/>
            <a:ext cx="9144000" cy="7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type="title"/>
          </p:nvPr>
        </p:nvSpPr>
        <p:spPr>
          <a:xfrm>
            <a:off x="457200" y="3723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Ideas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1502550" y="3424425"/>
            <a:ext cx="58119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Functional approach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743150" y="4385250"/>
            <a:ext cx="75324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F0000"/>
                </a:solidFill>
              </a:rPr>
              <a:t>Q</a:t>
            </a:r>
            <a:r>
              <a:rPr lang="en-US" sz="3000"/>
              <a:t>-</a:t>
            </a:r>
            <a:r>
              <a:rPr lang="en-US" sz="3000">
                <a:solidFill>
                  <a:srgbClr val="274E13"/>
                </a:solidFill>
              </a:rPr>
              <a:t>Is it really reactive?</a:t>
            </a:r>
          </a:p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F0000"/>
                </a:solidFill>
              </a:rPr>
              <a:t>A</a:t>
            </a:r>
            <a:r>
              <a:rPr lang="en-US" sz="3000">
                <a:solidFill>
                  <a:schemeClr val="dk1"/>
                </a:solidFill>
              </a:rPr>
              <a:t>-</a:t>
            </a:r>
            <a:r>
              <a:rPr lang="en-US" sz="3000">
                <a:solidFill>
                  <a:srgbClr val="274E13"/>
                </a:solidFill>
              </a:rPr>
              <a:t>Probably not, but… what do we care?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398400" y="1549075"/>
            <a:ext cx="3195300" cy="17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dk1"/>
                </a:solidFill>
              </a:rPr>
              <a:t>Second</a:t>
            </a:r>
            <a:r>
              <a:rPr lang="en-US" sz="2400">
                <a:solidFill>
                  <a:schemeClr val="dk1"/>
                </a:solidFill>
              </a:rPr>
              <a:t> example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S_Powerpoi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